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90" r:id="rId5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5B1C1B-60E0-0B77-D479-0955C9491554}" name="関沼　宏和" initials="関沼　宏和" userId="S::0258016@pref.tochigi.lg.jp::16ce81ee-2730-47b3-be8e-f22686ffb008" providerId="AD"/>
  <p188:author id="{27117787-BF5E-CC6E-B5CB-A5A48A07A68E}" name="飯村　恵理" initials="飯村　恵理" userId="S::0249807@pref.tochigi.lg.jp::09e28bc6-0d10-40c3-8f19-d33bb44dd992" providerId="AD"/>
  <p188:author id="{AFA104FB-79BB-D0CF-C79C-0474AC5BE1C1}" name="柴田　奈月" initials="柴田　奈月" userId="S::0253863@pref.tochigi.lg.jp::a4079cd6-d9a4-4459-a8be-66ac7ec8fc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2CC"/>
    <a:srgbClr val="FFCCFF"/>
    <a:srgbClr val="0066FF"/>
    <a:srgbClr val="FF9933"/>
    <a:srgbClr val="9DC3E6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E379C2-14FE-4447-9FA4-3E92334A98C3}" v="4" dt="2024-09-11T06:27:20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4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9413" cy="495300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457C5AFA-82ED-4268-AA8B-D30D9219D280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3" y="4748214"/>
            <a:ext cx="5389563" cy="3884612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014"/>
            <a:ext cx="2919413" cy="495300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AE5B85D0-896A-49CD-8CD4-9DC6ADA42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48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209" algn="l" defTabSz="9141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418" algn="l" defTabSz="9141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557" algn="l" defTabSz="9141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B85D0-896A-49CD-8CD4-9DC6ADA420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5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2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87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6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56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54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5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12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70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41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32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8357-86D9-49B9-A7D3-945F8FA11A48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049E-332E-4399-9EB2-0F29C5392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78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18" Type="http://schemas.openxmlformats.org/officeDocument/2006/relationships/image" Target="../media/image15.jpe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四角形: 角を丸くする 1068">
            <a:extLst>
              <a:ext uri="{FF2B5EF4-FFF2-40B4-BE49-F238E27FC236}">
                <a16:creationId xmlns:a16="http://schemas.microsoft.com/office/drawing/2014/main" id="{6EA6900A-A4E6-5950-9503-095A4C67D0FA}"/>
              </a:ext>
            </a:extLst>
          </p:cNvPr>
          <p:cNvSpPr/>
          <p:nvPr/>
        </p:nvSpPr>
        <p:spPr>
          <a:xfrm>
            <a:off x="109040" y="1834505"/>
            <a:ext cx="6578052" cy="3034442"/>
          </a:xfrm>
          <a:prstGeom prst="roundRect">
            <a:avLst>
              <a:gd name="adj" fmla="val 7533"/>
            </a:avLst>
          </a:prstGeom>
          <a:solidFill>
            <a:srgbClr val="DEEBF7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88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378DF0-A15B-7BC1-D535-B149A52F11D7}"/>
              </a:ext>
            </a:extLst>
          </p:cNvPr>
          <p:cNvSpPr/>
          <p:nvPr/>
        </p:nvSpPr>
        <p:spPr>
          <a:xfrm>
            <a:off x="-1980" y="182658"/>
            <a:ext cx="6858000" cy="1440570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</a:schemeClr>
              </a:gs>
              <a:gs pos="1600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88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87C5D75-0BF8-E503-F6EF-71C96CE8DC32}"/>
              </a:ext>
            </a:extLst>
          </p:cNvPr>
          <p:cNvSpPr/>
          <p:nvPr/>
        </p:nvSpPr>
        <p:spPr>
          <a:xfrm>
            <a:off x="109040" y="1673952"/>
            <a:ext cx="1627087" cy="56517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36" b="1" dirty="0">
                <a:latin typeface="+mn-ea"/>
                <a:cs typeface="ADLaM Display" panose="02010000000000000000" pitchFamily="2" charset="0"/>
              </a:rPr>
              <a:t> 窓口</a:t>
            </a:r>
            <a:r>
              <a:rPr lang="ja-JP" altLang="en-US" sz="1097" b="1" dirty="0">
                <a:latin typeface="+mn-ea"/>
                <a:cs typeface="ADLaM Display" panose="02010000000000000000" pitchFamily="2" charset="0"/>
              </a:rPr>
              <a:t>における</a:t>
            </a:r>
            <a:endParaRPr lang="en-US" altLang="ja-JP" sz="1536" b="1" dirty="0">
              <a:latin typeface="+mn-ea"/>
              <a:cs typeface="ADLaM Display" panose="02010000000000000000" pitchFamily="2" charset="0"/>
            </a:endParaRPr>
          </a:p>
          <a:p>
            <a:pPr algn="ctr"/>
            <a:r>
              <a:rPr lang="en-US" altLang="ja-JP" sz="1536" b="1" dirty="0">
                <a:latin typeface="+mn-ea"/>
                <a:cs typeface="ADLaM Display" panose="02010000000000000000" pitchFamily="2" charset="0"/>
              </a:rPr>
              <a:t>POS</a:t>
            </a:r>
            <a:r>
              <a:rPr lang="ja-JP" altLang="en-US" sz="1536" b="1" dirty="0">
                <a:latin typeface="+mn-ea"/>
                <a:cs typeface="ADLaM Display" panose="02010000000000000000" pitchFamily="2" charset="0"/>
              </a:rPr>
              <a:t>レジ収納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5CD69C1-303D-0AFF-F117-31876FFB4D6D}"/>
              </a:ext>
            </a:extLst>
          </p:cNvPr>
          <p:cNvSpPr txBox="1"/>
          <p:nvPr/>
        </p:nvSpPr>
        <p:spPr>
          <a:xfrm>
            <a:off x="3862291" y="1903113"/>
            <a:ext cx="2993729" cy="40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21" b="1" dirty="0"/>
              <a:t>以下の決済方法が利用できます。</a:t>
            </a:r>
            <a:endParaRPr kumimoji="1" lang="en-US" altLang="ja-JP" sz="1021" b="1" dirty="0"/>
          </a:p>
          <a:p>
            <a:endParaRPr kumimoji="1" lang="en-US" altLang="ja-JP" sz="1021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CD5DF9-C068-4328-AF31-E6ECDDA5C511}"/>
              </a:ext>
            </a:extLst>
          </p:cNvPr>
          <p:cNvSpPr/>
          <p:nvPr/>
        </p:nvSpPr>
        <p:spPr>
          <a:xfrm>
            <a:off x="127281" y="242830"/>
            <a:ext cx="6600927" cy="666207"/>
          </a:xfrm>
          <a:prstGeom prst="rect">
            <a:avLst/>
          </a:prstGeom>
          <a:noFill/>
        </p:spPr>
        <p:txBody>
          <a:bodyPr wrap="square" lIns="50162" tIns="25082" rIns="50162" bIns="25082">
            <a:spAutoFit/>
          </a:bodyPr>
          <a:lstStyle/>
          <a:p>
            <a:pPr>
              <a:spcBef>
                <a:spcPts val="330"/>
              </a:spcBef>
            </a:pPr>
            <a:r>
              <a:rPr lang="ja-JP" altLang="en-US" sz="4000" dirty="0">
                <a:ln w="50800">
                  <a:noFill/>
                  <a:prstDash val="solid"/>
                </a:ln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収入証紙対象手続き</a:t>
            </a:r>
            <a:r>
              <a:rPr lang="ja-JP" altLang="en-US" sz="2800" dirty="0">
                <a:ln w="38100">
                  <a:noFill/>
                  <a:prstDash val="solid"/>
                </a:ln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endParaRPr lang="en-US" altLang="ja-JP" sz="1951" dirty="0">
              <a:ln w="38100">
                <a:noFill/>
                <a:prstDash val="solid"/>
              </a:ln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6E4EA73-640C-87B2-1966-26F837441998}"/>
              </a:ext>
            </a:extLst>
          </p:cNvPr>
          <p:cNvSpPr/>
          <p:nvPr/>
        </p:nvSpPr>
        <p:spPr bwMode="auto">
          <a:xfrm>
            <a:off x="109040" y="962503"/>
            <a:ext cx="6600927" cy="666207"/>
          </a:xfrm>
          <a:prstGeom prst="rect">
            <a:avLst/>
          </a:prstGeom>
          <a:noFill/>
        </p:spPr>
        <p:txBody>
          <a:bodyPr wrap="square" lIns="50162" tIns="25082" rIns="50162" bIns="25082">
            <a:spAutoFit/>
          </a:bodyPr>
          <a:lstStyle/>
          <a:p>
            <a:pPr algn="ctr">
              <a:spcBef>
                <a:spcPts val="330"/>
              </a:spcBef>
            </a:pPr>
            <a:r>
              <a:rPr lang="ja-JP" altLang="en-US" sz="4000" dirty="0">
                <a:ln w="50800">
                  <a:noFill/>
                  <a:prstDash val="solid"/>
                </a:ln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キャッシュレス化</a:t>
            </a:r>
            <a:r>
              <a:rPr lang="ja-JP" altLang="en-US" sz="2800" dirty="0">
                <a:ln w="38100">
                  <a:noFill/>
                  <a:prstDash val="solid"/>
                </a:ln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</a:t>
            </a:r>
          </a:p>
        </p:txBody>
      </p:sp>
      <p:pic>
        <p:nvPicPr>
          <p:cNvPr id="43" name="図 42" descr="人, 屋内, 男, 持つ が含まれている画像&#10;&#10;自動的に生成された説明">
            <a:extLst>
              <a:ext uri="{FF2B5EF4-FFF2-40B4-BE49-F238E27FC236}">
                <a16:creationId xmlns:a16="http://schemas.microsoft.com/office/drawing/2014/main" id="{9944401B-0AAD-7145-4D5F-89CC3DA20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34690" b="6105"/>
          <a:stretch/>
        </p:blipFill>
        <p:spPr>
          <a:xfrm rot="5400000">
            <a:off x="587088" y="2015621"/>
            <a:ext cx="2275419" cy="3043532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D8B6C3F-01E2-6093-B58D-ACF902444337}"/>
              </a:ext>
            </a:extLst>
          </p:cNvPr>
          <p:cNvGrpSpPr/>
          <p:nvPr/>
        </p:nvGrpSpPr>
        <p:grpSpPr>
          <a:xfrm>
            <a:off x="3318085" y="2287115"/>
            <a:ext cx="3332661" cy="2436019"/>
            <a:chOff x="3370976" y="2611063"/>
            <a:chExt cx="3332661" cy="2436019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575D39BA-DAB3-C437-AA1A-B4E28098D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844" t="7460" r="41720" b="7125"/>
            <a:stretch/>
          </p:blipFill>
          <p:spPr>
            <a:xfrm>
              <a:off x="3928778" y="4633977"/>
              <a:ext cx="404616" cy="413105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08B38533-74FF-0003-036B-8EAE7553B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859" y="4648280"/>
              <a:ext cx="528030" cy="376031"/>
            </a:xfrm>
            <a:prstGeom prst="rect">
              <a:avLst/>
            </a:prstGeom>
          </p:spPr>
        </p:pic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850C68DB-2828-9A2D-D0D2-9E0B27A63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425" t="24799" r="9667" b="6624"/>
            <a:stretch/>
          </p:blipFill>
          <p:spPr>
            <a:xfrm>
              <a:off x="5022188" y="4744122"/>
              <a:ext cx="599717" cy="186512"/>
            </a:xfrm>
            <a:prstGeom prst="rect">
              <a:avLst/>
            </a:prstGeom>
          </p:spPr>
        </p:pic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2C549B77-4F37-8122-F61B-B1F63FFA7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734" y="4199788"/>
              <a:ext cx="378629" cy="360230"/>
            </a:xfrm>
            <a:prstGeom prst="rect">
              <a:avLst/>
            </a:prstGeom>
          </p:spPr>
        </p:pic>
        <p:pic>
          <p:nvPicPr>
            <p:cNvPr id="1030" name="図 1029">
              <a:extLst>
                <a:ext uri="{FF2B5EF4-FFF2-40B4-BE49-F238E27FC236}">
                  <a16:creationId xmlns:a16="http://schemas.microsoft.com/office/drawing/2014/main" id="{062B6507-0E29-E033-1985-58BF403DC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90" y="4615475"/>
              <a:ext cx="370203" cy="373015"/>
            </a:xfrm>
            <a:prstGeom prst="rect">
              <a:avLst/>
            </a:prstGeom>
          </p:spPr>
        </p:pic>
        <p:pic>
          <p:nvPicPr>
            <p:cNvPr id="1044" name="図 1043">
              <a:extLst>
                <a:ext uri="{FF2B5EF4-FFF2-40B4-BE49-F238E27FC236}">
                  <a16:creationId xmlns:a16="http://schemas.microsoft.com/office/drawing/2014/main" id="{6AE178B3-E527-91D6-8D53-42A7FC65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225" y="3001908"/>
              <a:ext cx="494412" cy="324334"/>
            </a:xfrm>
            <a:prstGeom prst="rect">
              <a:avLst/>
            </a:prstGeom>
          </p:spPr>
        </p:pic>
        <p:pic>
          <p:nvPicPr>
            <p:cNvPr id="1046" name="図 1045">
              <a:extLst>
                <a:ext uri="{FF2B5EF4-FFF2-40B4-BE49-F238E27FC236}">
                  <a16:creationId xmlns:a16="http://schemas.microsoft.com/office/drawing/2014/main" id="{9A560E6B-C49A-28F4-6793-9F7AC1B63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30"/>
            <a:stretch/>
          </p:blipFill>
          <p:spPr>
            <a:xfrm>
              <a:off x="3433343" y="3416938"/>
              <a:ext cx="473412" cy="301771"/>
            </a:xfrm>
            <a:prstGeom prst="rect">
              <a:avLst/>
            </a:prstGeom>
          </p:spPr>
        </p:pic>
        <p:pic>
          <p:nvPicPr>
            <p:cNvPr id="1050" name="図 1049">
              <a:extLst>
                <a:ext uri="{FF2B5EF4-FFF2-40B4-BE49-F238E27FC236}">
                  <a16:creationId xmlns:a16="http://schemas.microsoft.com/office/drawing/2014/main" id="{C29A3BBF-3107-1392-C1B4-22FDC8235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863" y="3506713"/>
              <a:ext cx="2682308" cy="916271"/>
            </a:xfrm>
            <a:prstGeom prst="rect">
              <a:avLst/>
            </a:prstGeom>
          </p:spPr>
        </p:pic>
        <p:pic>
          <p:nvPicPr>
            <p:cNvPr id="1052" name="図 1051">
              <a:extLst>
                <a:ext uri="{FF2B5EF4-FFF2-40B4-BE49-F238E27FC236}">
                  <a16:creationId xmlns:a16="http://schemas.microsoft.com/office/drawing/2014/main" id="{7144FA34-6330-A68F-DC86-86A1EA8C4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129" t="5948" r="4658" b="3298"/>
            <a:stretch/>
          </p:blipFill>
          <p:spPr>
            <a:xfrm>
              <a:off x="3429222" y="3808727"/>
              <a:ext cx="482710" cy="300772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3A031E8-6EE5-54CF-0334-E64E5E1B9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29721" r="57135"/>
            <a:stretch/>
          </p:blipFill>
          <p:spPr>
            <a:xfrm>
              <a:off x="3370976" y="2712288"/>
              <a:ext cx="552750" cy="881219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BCA7098-1122-7FBF-7CE1-EDBD19935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632"/>
            <a:stretch/>
          </p:blipFill>
          <p:spPr>
            <a:xfrm>
              <a:off x="3979544" y="2611064"/>
              <a:ext cx="546073" cy="35261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312591D-6A61-ED5B-3CE3-C0010E86C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0" t="12469" r="12617" b="13069"/>
            <a:stretch/>
          </p:blipFill>
          <p:spPr>
            <a:xfrm>
              <a:off x="4046340" y="2970029"/>
              <a:ext cx="365519" cy="365559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91C5A1C-D9F9-2CB8-0E1A-36F940724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8" t="36888" r="27005" b="36988"/>
            <a:stretch/>
          </p:blipFill>
          <p:spPr>
            <a:xfrm>
              <a:off x="4515454" y="2991963"/>
              <a:ext cx="451933" cy="335602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A40CBCA8-47DC-116B-CE6C-A2F296383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408" y="2988967"/>
              <a:ext cx="490018" cy="321978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C98AD111-8DAB-C51C-3437-FAE74FCB9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9" t="12964" r="6312" b="8385"/>
            <a:stretch/>
          </p:blipFill>
          <p:spPr>
            <a:xfrm>
              <a:off x="5665986" y="3013266"/>
              <a:ext cx="475127" cy="292996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716CD571-BA84-07F8-5F23-748DA3F5C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71"/>
            <a:stretch/>
          </p:blipFill>
          <p:spPr>
            <a:xfrm>
              <a:off x="4515453" y="2611063"/>
              <a:ext cx="474767" cy="352616"/>
            </a:xfrm>
            <a:prstGeom prst="rect">
              <a:avLst/>
            </a:prstGeom>
          </p:spPr>
        </p:pic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CF7691D-024B-9EF0-DF15-DF303FDCBA9F}"/>
              </a:ext>
            </a:extLst>
          </p:cNvPr>
          <p:cNvSpPr/>
          <p:nvPr/>
        </p:nvSpPr>
        <p:spPr>
          <a:xfrm rot="1489681" flipH="1">
            <a:off x="-69983" y="3403982"/>
            <a:ext cx="1810617" cy="865813"/>
          </a:xfrm>
          <a:prstGeom prst="rect">
            <a:avLst/>
          </a:prstGeom>
          <a:noFill/>
        </p:spPr>
        <p:txBody>
          <a:bodyPr wrap="square" lIns="50162" tIns="25082" rIns="50162" bIns="25082">
            <a:spAutoFit/>
          </a:bodyPr>
          <a:lstStyle/>
          <a:p>
            <a:pPr algn="ctr"/>
            <a:r>
              <a:rPr lang="en-US" altLang="ja-JP" sz="5297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</a:t>
            </a:r>
            <a:endParaRPr lang="ja-JP" altLang="en-US" sz="5297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AD6ABB57-1B04-828D-F972-340B269F5E2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97" y="1813656"/>
            <a:ext cx="820952" cy="820952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58BFF92-744D-68E7-7B22-92C6DD305FE1}"/>
              </a:ext>
            </a:extLst>
          </p:cNvPr>
          <p:cNvSpPr/>
          <p:nvPr/>
        </p:nvSpPr>
        <p:spPr>
          <a:xfrm>
            <a:off x="1302248" y="8688594"/>
            <a:ext cx="4609817" cy="974576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</a:schemeClr>
              </a:gs>
              <a:gs pos="1600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988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82AE63B-B2BB-53E2-F8FE-FC87322DC99B}"/>
              </a:ext>
            </a:extLst>
          </p:cNvPr>
          <p:cNvSpPr/>
          <p:nvPr/>
        </p:nvSpPr>
        <p:spPr>
          <a:xfrm>
            <a:off x="2413000" y="8855055"/>
            <a:ext cx="3932063" cy="97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93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1276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栃木県立県北産業技術専門校　</a:t>
            </a:r>
            <a:endParaRPr kumimoji="1" lang="en-US" altLang="ja-JP" sz="893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893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1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TEL:0287</a:t>
            </a:r>
            <a:r>
              <a:rPr kumimoji="1" lang="ja-JP" altLang="en-US" sz="1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－</a:t>
            </a:r>
            <a:r>
              <a:rPr kumimoji="1" lang="en-US" altLang="ja-JP" sz="1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64</a:t>
            </a:r>
            <a:r>
              <a:rPr kumimoji="1" lang="ja-JP" altLang="en-US" sz="1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－</a:t>
            </a:r>
            <a:r>
              <a:rPr kumimoji="1" lang="en-US" altLang="ja-JP" sz="1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4000</a:t>
            </a:r>
            <a:r>
              <a:rPr kumimoji="1" lang="ja-JP" altLang="en-US" sz="12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893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endParaRPr kumimoji="1" lang="en-US" altLang="ja-JP" sz="893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2" name="図 51" descr="ロゴ&#10;&#10;中程度の精度で自動的に生成された説明">
            <a:extLst>
              <a:ext uri="{FF2B5EF4-FFF2-40B4-BE49-F238E27FC236}">
                <a16:creationId xmlns:a16="http://schemas.microsoft.com/office/drawing/2014/main" id="{134A3C72-30FF-896F-D6C5-7C5DC3655AF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2" y="8480306"/>
            <a:ext cx="1509933" cy="1319532"/>
          </a:xfrm>
          <a:prstGeom prst="rect">
            <a:avLst/>
          </a:prstGeom>
        </p:spPr>
      </p:pic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8FACAD73-602D-6643-A981-18D961E328FF}"/>
              </a:ext>
            </a:extLst>
          </p:cNvPr>
          <p:cNvGrpSpPr/>
          <p:nvPr/>
        </p:nvGrpSpPr>
        <p:grpSpPr>
          <a:xfrm>
            <a:off x="2528377" y="8756850"/>
            <a:ext cx="1342458" cy="318955"/>
            <a:chOff x="2598560" y="27750150"/>
            <a:chExt cx="4997882" cy="556643"/>
          </a:xfrm>
        </p:grpSpPr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706591B9-084C-316B-175B-D65AFECF8B99}"/>
                </a:ext>
              </a:extLst>
            </p:cNvPr>
            <p:cNvSpPr/>
            <p:nvPr/>
          </p:nvSpPr>
          <p:spPr>
            <a:xfrm>
              <a:off x="2598560" y="27750150"/>
              <a:ext cx="4789714" cy="556642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574"/>
            </a:p>
          </p:txBody>
        </p:sp>
        <p:sp>
          <p:nvSpPr>
            <p:cNvPr id="63" name="テキスト ボックス 60">
              <a:extLst>
                <a:ext uri="{FF2B5EF4-FFF2-40B4-BE49-F238E27FC236}">
                  <a16:creationId xmlns:a16="http://schemas.microsoft.com/office/drawing/2014/main" id="{1FA5EAAB-199E-8592-7C15-7CB3500FDC2E}"/>
                </a:ext>
              </a:extLst>
            </p:cNvPr>
            <p:cNvSpPr txBox="1"/>
            <p:nvPr/>
          </p:nvSpPr>
          <p:spPr>
            <a:xfrm>
              <a:off x="2680889" y="27871491"/>
              <a:ext cx="4915553" cy="435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021" b="1" dirty="0"/>
                <a:t>お問合せはこちら</a:t>
              </a:r>
            </a:p>
          </p:txBody>
        </p:sp>
      </p:grpSp>
      <p:sp>
        <p:nvSpPr>
          <p:cNvPr id="86" name="矢印: 下 85">
            <a:extLst>
              <a:ext uri="{FF2B5EF4-FFF2-40B4-BE49-F238E27FC236}">
                <a16:creationId xmlns:a16="http://schemas.microsoft.com/office/drawing/2014/main" id="{7ABA102E-4AF3-CC64-22A8-BAE46996400C}"/>
              </a:ext>
            </a:extLst>
          </p:cNvPr>
          <p:cNvSpPr/>
          <p:nvPr/>
        </p:nvSpPr>
        <p:spPr>
          <a:xfrm rot="8213588">
            <a:off x="6839184" y="9535028"/>
            <a:ext cx="153350" cy="260894"/>
          </a:xfrm>
          <a:prstGeom prst="downArrow">
            <a:avLst>
              <a:gd name="adj1" fmla="val 23959"/>
              <a:gd name="adj2" fmla="val 851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6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CD39DD-D43F-129A-DEAE-20EB51F92DCD}"/>
              </a:ext>
            </a:extLst>
          </p:cNvPr>
          <p:cNvSpPr txBox="1"/>
          <p:nvPr/>
        </p:nvSpPr>
        <p:spPr>
          <a:xfrm>
            <a:off x="98537" y="5128126"/>
            <a:ext cx="6578052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（手続名）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・修了証明書、成績証明書交付手数料　</a:t>
            </a:r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430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円</a:t>
            </a:r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63" y="4276119"/>
            <a:ext cx="431470" cy="43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 descr="\\artmgmhfls200\Redirect$\a250522\Desktop\codepay_img08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0" y="4351411"/>
            <a:ext cx="567562" cy="3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0DE841-EF73-9978-5A0C-1A7FB1D6CBCC}"/>
              </a:ext>
            </a:extLst>
          </p:cNvPr>
          <p:cNvSpPr txBox="1"/>
          <p:nvPr/>
        </p:nvSpPr>
        <p:spPr>
          <a:xfrm>
            <a:off x="109040" y="6301847"/>
            <a:ext cx="6578052" cy="1754326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>
                <a:highlight>
                  <a:srgbClr val="DEEBF7"/>
                </a:highlight>
              </a:rPr>
              <a:t>栃木県収入証紙について</a:t>
            </a:r>
            <a:endParaRPr kumimoji="1" lang="en-US" altLang="ja-JP" b="1" dirty="0">
              <a:highlight>
                <a:srgbClr val="DEEBF7"/>
              </a:highlight>
            </a:endParaRPr>
          </a:p>
          <a:p>
            <a:r>
              <a:rPr kumimoji="1" lang="ja-JP" altLang="en-US" dirty="0"/>
              <a:t>ファミリーマートやローソンでお買い求めください。</a:t>
            </a:r>
            <a:endParaRPr kumimoji="1" lang="en-US" altLang="ja-JP" dirty="0"/>
          </a:p>
          <a:p>
            <a:r>
              <a:rPr kumimoji="1" lang="ja-JP" altLang="en-US" dirty="0"/>
              <a:t>取扱のない店舗もありますので、詳しくは県のホームページでご確認ください。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注意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収入証紙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FF0000"/>
                </a:solidFill>
              </a:rPr>
              <a:t>販売</a:t>
            </a:r>
            <a:r>
              <a:rPr kumimoji="1" lang="ja-JP" altLang="en-US" dirty="0"/>
              <a:t>は</a:t>
            </a:r>
            <a:r>
              <a:rPr kumimoji="1" lang="ja-JP" altLang="en-US" b="1" dirty="0">
                <a:solidFill>
                  <a:srgbClr val="FF0000"/>
                </a:solidFill>
              </a:rPr>
              <a:t>令和８年</a:t>
            </a:r>
            <a:r>
              <a:rPr kumimoji="1" lang="en-US" altLang="ja-JP" b="1" dirty="0">
                <a:solidFill>
                  <a:srgbClr val="FF0000"/>
                </a:solidFill>
              </a:rPr>
              <a:t>(2026)</a:t>
            </a:r>
            <a:r>
              <a:rPr kumimoji="1" lang="ja-JP" altLang="en-US" b="1" dirty="0">
                <a:solidFill>
                  <a:srgbClr val="FF0000"/>
                </a:solidFill>
              </a:rPr>
              <a:t>年</a:t>
            </a:r>
            <a:r>
              <a:rPr kumimoji="1" lang="en-US" altLang="ja-JP" b="1" dirty="0">
                <a:solidFill>
                  <a:srgbClr val="FF0000"/>
                </a:solidFill>
              </a:rPr>
              <a:t>3</a:t>
            </a:r>
            <a:r>
              <a:rPr kumimoji="1" lang="ja-JP" altLang="en-US" b="1" dirty="0">
                <a:solidFill>
                  <a:srgbClr val="FF0000"/>
                </a:solidFill>
              </a:rPr>
              <a:t>月</a:t>
            </a:r>
            <a:r>
              <a:rPr kumimoji="1" lang="ja-JP" altLang="en-US" dirty="0"/>
              <a:t>までです。</a:t>
            </a:r>
          </a:p>
        </p:txBody>
      </p:sp>
    </p:spTree>
    <p:extLst>
      <p:ext uri="{BB962C8B-B14F-4D97-AF65-F5344CB8AC3E}">
        <p14:creationId xmlns:p14="http://schemas.microsoft.com/office/powerpoint/2010/main" val="80169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9DCE9C788FE2040A63D07120D76DD28" ma:contentTypeVersion="18" ma:contentTypeDescription="新しいドキュメントを作成します。" ma:contentTypeScope="" ma:versionID="a739e2a02bf93ce1442e90b3e96c11d8">
  <xsd:schema xmlns:xsd="http://www.w3.org/2001/XMLSchema" xmlns:xs="http://www.w3.org/2001/XMLSchema" xmlns:p="http://schemas.microsoft.com/office/2006/metadata/properties" xmlns:ns1="http://schemas.microsoft.com/sharepoint/v3" xmlns:ns2="291d62f9-c5d1-45c0-bdb0-dc38df807e98" xmlns:ns3="56e9b264-b1ae-4c70-9619-39bc43de92de" targetNamespace="http://schemas.microsoft.com/office/2006/metadata/properties" ma:root="true" ma:fieldsID="e7eea12b526460ef44acbda604d27525" ns1:_="" ns2:_="" ns3:_="">
    <xsd:import namespace="http://schemas.microsoft.com/sharepoint/v3"/>
    <xsd:import namespace="291d62f9-c5d1-45c0-bdb0-dc38df807e98"/>
    <xsd:import namespace="56e9b264-b1ae-4c70-9619-39bc43de92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統合コンプライアンス ポリシーのプロパティ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統合コンプライアンス ポリシーの UI アクション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d62f9-c5d1-45c0-bdb0-dc38df807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05c6684-f75e-4a64-83f5-211c6a312e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9b264-b1ae-4c70-9619-39bc43de92d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87ed8c-2537-4d90-82bb-764125c42241}" ma:internalName="TaxCatchAll" ma:showField="CatchAllData" ma:web="56e9b264-b1ae-4c70-9619-39bc43de92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91d62f9-c5d1-45c0-bdb0-dc38df807e98">
      <Terms xmlns="http://schemas.microsoft.com/office/infopath/2007/PartnerControls"/>
    </lcf76f155ced4ddcb4097134ff3c332f>
    <_ip_UnifiedCompliancePolicyProperties xmlns="http://schemas.microsoft.com/sharepoint/v3" xsi:nil="true"/>
    <TaxCatchAll xmlns="56e9b264-b1ae-4c70-9619-39bc43de92de" xsi:nil="true"/>
  </documentManagement>
</p:properties>
</file>

<file path=customXml/itemProps1.xml><?xml version="1.0" encoding="utf-8"?>
<ds:datastoreItem xmlns:ds="http://schemas.openxmlformats.org/officeDocument/2006/customXml" ds:itemID="{E644C8B9-A29F-4906-82DF-75BC345D0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1d62f9-c5d1-45c0-bdb0-dc38df807e98"/>
    <ds:schemaRef ds:uri="56e9b264-b1ae-4c70-9619-39bc43de92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814EC9-E53F-4A90-8338-2F713A26AB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B5439F-E9A9-4236-9C1C-DFA2896CC23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91d62f9-c5d1-45c0-bdb0-dc38df807e98"/>
    <ds:schemaRef ds:uri="56e9b264-b1ae-4c70-9619-39bc43de92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1557</TotalTime>
  <Words>100</Words>
  <Application>Microsoft Office PowerPoint</Application>
  <PresentationFormat>A4 210 x 297 mm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UD デジタル 教科書体 NK-B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関沼　宏和</dc:creator>
  <cp:lastModifiedBy>須田　愛美</cp:lastModifiedBy>
  <cp:revision>26</cp:revision>
  <cp:lastPrinted>2024-09-03T00:19:00Z</cp:lastPrinted>
  <dcterms:created xsi:type="dcterms:W3CDTF">2024-06-13T02:57:00Z</dcterms:created>
  <dcterms:modified xsi:type="dcterms:W3CDTF">2025-05-15T06:59:42Z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0x01010049DCE9C788FE2040A63D07120D76DD28</vt:lpwstr>
  </property>
</Properties>
</file>